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23CB-DE1A-4B4E-9D8A-0CD569AA7B82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21F9-8DE4-4D11-864F-E0215DC20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23CB-DE1A-4B4E-9D8A-0CD569AA7B82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21F9-8DE4-4D11-864F-E0215DC20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23CB-DE1A-4B4E-9D8A-0CD569AA7B82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21F9-8DE4-4D11-864F-E0215DC20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23CB-DE1A-4B4E-9D8A-0CD569AA7B82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21F9-8DE4-4D11-864F-E0215DC20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23CB-DE1A-4B4E-9D8A-0CD569AA7B82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21F9-8DE4-4D11-864F-E0215DC20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23CB-DE1A-4B4E-9D8A-0CD569AA7B82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21F9-8DE4-4D11-864F-E0215DC20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23CB-DE1A-4B4E-9D8A-0CD569AA7B82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21F9-8DE4-4D11-864F-E0215DC20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23CB-DE1A-4B4E-9D8A-0CD569AA7B82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21F9-8DE4-4D11-864F-E0215DC20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23CB-DE1A-4B4E-9D8A-0CD569AA7B82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21F9-8DE4-4D11-864F-E0215DC20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23CB-DE1A-4B4E-9D8A-0CD569AA7B82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21F9-8DE4-4D11-864F-E0215DC20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23CB-DE1A-4B4E-9D8A-0CD569AA7B82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21F9-8DE4-4D11-864F-E0215DC20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C23CB-DE1A-4B4E-9D8A-0CD569AA7B82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B21F9-8DE4-4D11-864F-E0215DC20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امفی لینا فولیاسیه آ</a:t>
            </a:r>
            <a:endParaRPr lang="en-US" dirty="0"/>
          </a:p>
        </p:txBody>
      </p:sp>
      <p:pic>
        <p:nvPicPr>
          <p:cNvPr id="3" name="Picture 2" descr="E:\امفی لینا فولیاسیه ا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6715172" cy="4143404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500034" y="3643314"/>
            <a:ext cx="228601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4786322"/>
            <a:ext cx="1142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زهدان چند دور بالا و پایین دور زده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2750331" y="5250669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86182" y="642939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بیضه ها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643570" y="4572008"/>
            <a:ext cx="278608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929586" y="5572140"/>
            <a:ext cx="12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غددویتولوژن</a:t>
            </a:r>
          </a:p>
          <a:p>
            <a:r>
              <a:rPr lang="fa-IR" dirty="0" smtClean="0"/>
              <a:t>کناری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7072330" y="2428868"/>
            <a:ext cx="121444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929587" y="2571744"/>
            <a:ext cx="12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Aplical</a:t>
            </a:r>
            <a:r>
              <a:rPr lang="en-US" dirty="0" smtClean="0"/>
              <a:t> organ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643438" y="642939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سوراخ تناسلی در خلف یک بندی جنین دکا کانت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Diphyllobothrium</a:t>
            </a:r>
            <a:r>
              <a:rPr lang="en-US" dirty="0" smtClean="0"/>
              <a:t> </a:t>
            </a:r>
            <a:r>
              <a:rPr lang="en-US" dirty="0" err="1" smtClean="0"/>
              <a:t>lathum</a:t>
            </a:r>
            <a:endParaRPr lang="en-US" dirty="0"/>
          </a:p>
        </p:txBody>
      </p:sp>
      <p:pic>
        <p:nvPicPr>
          <p:cNvPr id="10242" name="Picture 2" descr="E:\تخم لاتو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1071538" y="2857496"/>
            <a:ext cx="4071966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8662" y="442913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knob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1285852" y="2428868"/>
            <a:ext cx="378621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8596" y="278605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اپرکول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بند بالغ دی فیلو بوتریوم لاتوم</a:t>
            </a:r>
            <a:endParaRPr lang="en-US" dirty="0"/>
          </a:p>
        </p:txBody>
      </p:sp>
      <p:pic>
        <p:nvPicPr>
          <p:cNvPr id="11267" name="Picture 3" descr="E:\بند بالغ لاتو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6034617" cy="4525963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785786" y="4286256"/>
            <a:ext cx="264320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597" y="542926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بیضه ها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1214414" y="5000636"/>
            <a:ext cx="3571900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28728" y="6286520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/>
              <a:t>سوراخ</a:t>
            </a:r>
            <a:r>
              <a:rPr lang="fa-IR" dirty="0" smtClean="0"/>
              <a:t> </a:t>
            </a:r>
            <a:r>
              <a:rPr lang="fa-IR" b="1" dirty="0" smtClean="0"/>
              <a:t>تناسلی</a:t>
            </a:r>
          </a:p>
          <a:p>
            <a:r>
              <a:rPr lang="fa-IR" b="1" dirty="0" smtClean="0"/>
              <a:t>شکمی    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29190" y="4071942"/>
            <a:ext cx="314327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58215" y="5000636"/>
            <a:ext cx="78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زهدان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000100" y="2786058"/>
            <a:ext cx="364333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1472" y="2857496"/>
            <a:ext cx="114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ویتیلوژن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سر اسپیرومترا</a:t>
            </a:r>
            <a:endParaRPr lang="en-US" dirty="0"/>
          </a:p>
        </p:txBody>
      </p:sp>
      <p:pic>
        <p:nvPicPr>
          <p:cNvPr id="12290" name="Picture 2" descr="E:\سر اسپیرو مترا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857224" y="3000372"/>
            <a:ext cx="364333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5720" y="414338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/>
              <a:t>دارای دو بوتریا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29454" y="6143644"/>
            <a:ext cx="2214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 smtClean="0">
                <a:solidFill>
                  <a:srgbClr val="FF0000"/>
                </a:solidFill>
              </a:rPr>
              <a:t>pseudophyllidea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بند بالغ تنیا</a:t>
            </a:r>
            <a:endParaRPr lang="en-US" dirty="0"/>
          </a:p>
        </p:txBody>
      </p:sp>
      <p:pic>
        <p:nvPicPr>
          <p:cNvPr id="13314" name="Picture 2" descr="E:\بند بالغ تنیا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6034617" cy="4525963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3464711" y="5179231"/>
            <a:ext cx="228601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357422" y="4714884"/>
            <a:ext cx="2071702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1071538" y="4500570"/>
            <a:ext cx="242889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143636" y="5429264"/>
            <a:ext cx="214314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857224" y="3571876"/>
            <a:ext cx="335758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86711" y="6000768"/>
            <a:ext cx="13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سوراخ تناسلی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14876" y="6500834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/>
              <a:t>غدد ویتیلوژن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71736" y="6429396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/>
              <a:t>تخمدان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8595" y="5072074"/>
            <a:ext cx="92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بیضه ها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85786" y="3571876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/>
              <a:t>رحم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onchodiscus</a:t>
            </a:r>
            <a:endParaRPr lang="en-US" dirty="0"/>
          </a:p>
        </p:txBody>
      </p:sp>
      <p:pic>
        <p:nvPicPr>
          <p:cNvPr id="14338" name="Picture 2" descr="E:\onchodisc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1000100" y="4143380"/>
            <a:ext cx="4286280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5500702"/>
            <a:ext cx="157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دیسک مجهز به قلاب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714348" y="3429000"/>
            <a:ext cx="285752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4143380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دارای دو بوتریا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تخم تنیا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جلسه 3               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a-IR" dirty="0" smtClean="0"/>
              <a:t>جلسه2                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 descr="E:\تخم تنیا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achantobothria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    بدن تترافیلیده          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fa-IR" dirty="0" smtClean="0"/>
              <a:t>سر تترافیلیده       </a:t>
            </a:r>
            <a:endParaRPr lang="en-US" dirty="0"/>
          </a:p>
        </p:txBody>
      </p:sp>
      <p:pic>
        <p:nvPicPr>
          <p:cNvPr id="16386" name="Picture 2" descr="E:\تترافیلیده_achanthobothri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  <p:pic>
        <p:nvPicPr>
          <p:cNvPr id="16387" name="Picture 3" descr="E:\بند تترافیلیده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5400000">
            <a:off x="4036215" y="4893479"/>
            <a:ext cx="278608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59398" y="6429396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b="1" dirty="0" smtClean="0"/>
              <a:t>بوتریدیا</a:t>
            </a:r>
            <a:r>
              <a:rPr lang="en-US" b="1" dirty="0" smtClean="0"/>
              <a:t> </a:t>
            </a:r>
            <a:r>
              <a:rPr lang="fa-IR" b="1" dirty="0" smtClean="0"/>
              <a:t> مسلح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72330" y="6429396"/>
            <a:ext cx="207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سوراخ تناسلی جانبی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Rhinobothridia</a:t>
            </a:r>
            <a:endParaRPr lang="en-US" dirty="0"/>
          </a:p>
        </p:txBody>
      </p:sp>
      <p:pic>
        <p:nvPicPr>
          <p:cNvPr id="17410" name="Picture 2" descr="E:\rhinobotherid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4857752" y="3929066"/>
            <a:ext cx="335758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90370" y="5072074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/>
              <a:t>بوتریدیا غیر مسلح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6429396"/>
            <a:ext cx="400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شبیه مجاری بینی – سوراخ تناسلی جانبی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lecanocephalida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10800000">
            <a:off x="1214414" y="1571612"/>
            <a:ext cx="171451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2845" y="150017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بادکش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785786" y="3786190"/>
            <a:ext cx="135732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" y="4786322"/>
            <a:ext cx="164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سر دو قسمتی لگن شکل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ophiotaenia</a:t>
            </a:r>
            <a:endParaRPr lang="en-US" dirty="0"/>
          </a:p>
        </p:txBody>
      </p:sp>
      <p:pic>
        <p:nvPicPr>
          <p:cNvPr id="18434" name="Picture 2" descr="E:\20120107_113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1142976" y="2714620"/>
            <a:ext cx="314327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0034" y="4000504"/>
            <a:ext cx="142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4تا5 بادکش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572132" y="2285992"/>
            <a:ext cx="2571768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58149" y="2500306"/>
            <a:ext cx="128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ویتیلوژن فولیکولی و کناری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سیستی سرکوس سلولزه</a:t>
            </a:r>
            <a:endParaRPr lang="en-US" dirty="0"/>
          </a:p>
        </p:txBody>
      </p:sp>
      <p:pic>
        <p:nvPicPr>
          <p:cNvPr id="2050" name="Picture 2" descr="E:\تنیا سولیو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1071538" y="4071942"/>
            <a:ext cx="257176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5500702"/>
            <a:ext cx="157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رستلوم دارای قلاب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1000100" y="3000372"/>
            <a:ext cx="278608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8597" y="328612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بادکش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بند بالغ اسپیرومترا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5000628" y="2714620"/>
            <a:ext cx="314327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15273" y="3643314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غدد ویتیلوژن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928662" y="3143248"/>
            <a:ext cx="3214710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357694"/>
            <a:ext cx="157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زهدان اسپیرال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928662" y="2285992"/>
            <a:ext cx="285752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7224" y="2643182"/>
            <a:ext cx="65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بیضه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eubothrium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1000100" y="2714620"/>
            <a:ext cx="221457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643314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دیسک غیر مسلح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1071538" y="2857496"/>
            <a:ext cx="2714644" cy="2357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4348" y="5286388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/>
              <a:t>بوتریا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digramma</a:t>
            </a:r>
            <a:endParaRPr lang="en-US" dirty="0"/>
          </a:p>
        </p:txBody>
      </p:sp>
      <p:pic>
        <p:nvPicPr>
          <p:cNvPr id="19458" name="Picture 2" descr="E:\digra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5072066" y="3929066"/>
            <a:ext cx="3071834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72396" y="4286256"/>
            <a:ext cx="157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دستگاه تناسلی جفت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هیمنولپیس نانا-تخم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" y="6143644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جنین 6 قلابه-غشای داخلی در دو طرف کمی ضخیم تر و از هر یک 4 تا 8 </a:t>
            </a:r>
            <a:r>
              <a:rPr lang="en-US" b="1" dirty="0" smtClean="0">
                <a:solidFill>
                  <a:srgbClr val="FF0000"/>
                </a:solidFill>
              </a:rPr>
              <a:t>polar filament </a:t>
            </a:r>
            <a:r>
              <a:rPr lang="fa-IR" b="1" dirty="0" smtClean="0">
                <a:solidFill>
                  <a:srgbClr val="FF0000"/>
                </a:solidFill>
              </a:rPr>
              <a:t>خارج میشود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سیستی سرکوس بوویس</a:t>
            </a:r>
            <a:endParaRPr lang="en-US" dirty="0"/>
          </a:p>
        </p:txBody>
      </p:sp>
      <p:pic>
        <p:nvPicPr>
          <p:cNvPr id="3074" name="Picture 2" descr="E:\سیستی سرکوس بووی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714348" y="2786058"/>
            <a:ext cx="3857652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4282" y="478632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بادکش فاقد قلاب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سستود های آبی-هوایی</a:t>
            </a:r>
            <a:endParaRPr lang="en-US" dirty="0"/>
          </a:p>
        </p:txBody>
      </p:sp>
      <p:pic>
        <p:nvPicPr>
          <p:cNvPr id="4098" name="Picture 2" descr="E:\سستود های ابی هوای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5000628" y="3214686"/>
            <a:ext cx="342902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72397" y="3571876"/>
            <a:ext cx="1571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تخم انگل که در دم میگو استقرار یافته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785786" y="3643314"/>
            <a:ext cx="342902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4283" y="492919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دم میگو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انگل میگوی ارومیه</a:t>
            </a:r>
            <a:br>
              <a:rPr lang="fa-IR" dirty="0" smtClean="0"/>
            </a:br>
            <a:r>
              <a:rPr lang="en-US" dirty="0" err="1" smtClean="0"/>
              <a:t>Aromia</a:t>
            </a:r>
            <a:r>
              <a:rPr lang="en-US" dirty="0" smtClean="0"/>
              <a:t> </a:t>
            </a:r>
            <a:r>
              <a:rPr lang="en-US" dirty="0" err="1" smtClean="0"/>
              <a:t>Bculina</a:t>
            </a:r>
            <a:endParaRPr lang="en-US" dirty="0"/>
          </a:p>
        </p:txBody>
      </p:sp>
      <p:pic>
        <p:nvPicPr>
          <p:cNvPr id="5122" name="Picture 2" descr="E:\میگوی ارومیه artemia bculi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928662" y="3714752"/>
            <a:ext cx="357190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5721" y="478632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بادکش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جنین ده قلابه ی امفی لینا</a:t>
            </a:r>
            <a:endParaRPr lang="en-US" dirty="0"/>
          </a:p>
        </p:txBody>
      </p:sp>
      <p:pic>
        <p:nvPicPr>
          <p:cNvPr id="6146" name="Picture 2" descr="E:\دکاکانت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5357818" y="2928934"/>
            <a:ext cx="292895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01025" y="421481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قلاب ها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تریپانورینکا -لارو</a:t>
            </a:r>
            <a:endParaRPr lang="en-US" dirty="0"/>
          </a:p>
        </p:txBody>
      </p:sp>
      <p:pic>
        <p:nvPicPr>
          <p:cNvPr id="7170" name="Picture 2" descr="E:\تریپانورینکا_لارو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714348" y="2571744"/>
            <a:ext cx="3571900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597" y="442913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بوتریدیا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1142976" y="3143248"/>
            <a:ext cx="3071834" cy="2357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5643578"/>
            <a:ext cx="1357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Tentacle</a:t>
            </a:r>
            <a:r>
              <a:rPr lang="en-US" b="1" dirty="0"/>
              <a:t>s</a:t>
            </a:r>
            <a:endParaRPr lang="en-US" b="1" dirty="0" smtClean="0"/>
          </a:p>
          <a:p>
            <a:r>
              <a:rPr lang="fa-IR" b="1" dirty="0" smtClean="0"/>
              <a:t>تریپان دارای زوایید</a:t>
            </a:r>
            <a:r>
              <a:rPr lang="en-US" b="1" dirty="0" smtClean="0"/>
              <a:t> 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786314" y="2428868"/>
            <a:ext cx="350046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72397" y="2786058"/>
            <a:ext cx="1571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/>
              <a:t>طناب های کشنده که حالت ارتجاعی به </a:t>
            </a:r>
            <a:r>
              <a:rPr lang="en-US" b="1" dirty="0" smtClean="0"/>
              <a:t>tentacle </a:t>
            </a:r>
            <a:r>
              <a:rPr lang="fa-IR" b="1" dirty="0" smtClean="0"/>
              <a:t>میدهد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57819" y="6072206"/>
            <a:ext cx="378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dirty="0" smtClean="0">
                <a:solidFill>
                  <a:srgbClr val="FF0000"/>
                </a:solidFill>
              </a:rPr>
              <a:t>بدن فاقد بند است زیرا مرحله ی لاروی است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تریپانورینکا-کرم بالغ</a:t>
            </a:r>
            <a:endParaRPr lang="en-US" dirty="0"/>
          </a:p>
        </p:txBody>
      </p:sp>
      <p:pic>
        <p:nvPicPr>
          <p:cNvPr id="8194" name="Picture 2" descr="E:\تریپانورینکا_کرم بال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6034617" cy="4525963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785786" y="4143380"/>
            <a:ext cx="328614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" y="5214950"/>
            <a:ext cx="157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b="1" dirty="0" smtClean="0"/>
              <a:t>Tentacles</a:t>
            </a:r>
            <a:r>
              <a:rPr lang="fa-IR" b="1" dirty="0" smtClean="0"/>
              <a:t>دارای زوایید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1071538" y="2071678"/>
            <a:ext cx="385765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8596" y="250030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بوتریدیا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286380" y="2571744"/>
            <a:ext cx="285752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72396" y="3429000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طناب های کشنده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caryophyllidea</a:t>
            </a:r>
            <a:endParaRPr lang="en-US" dirty="0"/>
          </a:p>
        </p:txBody>
      </p:sp>
      <p:pic>
        <p:nvPicPr>
          <p:cNvPr id="9218" name="Picture 2" descr="E:\caryophyllide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6034617" cy="4525963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1142976" y="4071942"/>
            <a:ext cx="228601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5721" y="492919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اسپیکول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57686" y="2786058"/>
            <a:ext cx="378621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43834" y="3714752"/>
            <a:ext cx="1500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ویتیلوژن فولیکولی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857224" y="2643182"/>
            <a:ext cx="314327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2845" y="335756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بیضه ها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1071538" y="3857628"/>
            <a:ext cx="3143272" cy="2214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0100" y="614364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/>
              <a:t>تخمدان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143372" y="4572008"/>
            <a:ext cx="41434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43834" y="5500702"/>
            <a:ext cx="1500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تخم ها درون رحم دیده میشوند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237</Words>
  <Application>Microsoft Office PowerPoint</Application>
  <PresentationFormat>On-screen Show (4:3)</PresentationFormat>
  <Paragraphs>84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امفی لینا فولیاسیه آ</vt:lpstr>
      <vt:lpstr>سیستی سرکوس سلولزه</vt:lpstr>
      <vt:lpstr>سیستی سرکوس بوویس</vt:lpstr>
      <vt:lpstr>سستود های آبی-هوایی</vt:lpstr>
      <vt:lpstr>انگل میگوی ارومیه Aromia Bculina</vt:lpstr>
      <vt:lpstr>جنین ده قلابه ی امفی لینا</vt:lpstr>
      <vt:lpstr>تریپانورینکا -لارو</vt:lpstr>
      <vt:lpstr>تریپانورینکا-کرم بالغ</vt:lpstr>
      <vt:lpstr>caryophyllidea</vt:lpstr>
      <vt:lpstr>Diphyllobothrium lathum</vt:lpstr>
      <vt:lpstr>بند بالغ دی فیلو بوتریوم لاتوم</vt:lpstr>
      <vt:lpstr>سر اسپیرومترا</vt:lpstr>
      <vt:lpstr>بند بالغ تنیا</vt:lpstr>
      <vt:lpstr>onchodiscus</vt:lpstr>
      <vt:lpstr>تخم تنیا</vt:lpstr>
      <vt:lpstr>achantobothria</vt:lpstr>
      <vt:lpstr>Rhinobothridia</vt:lpstr>
      <vt:lpstr>lecanocephalida</vt:lpstr>
      <vt:lpstr>ophiotaenia</vt:lpstr>
      <vt:lpstr>بند بالغ اسپیرومترا</vt:lpstr>
      <vt:lpstr>eubothrium</vt:lpstr>
      <vt:lpstr>digramma</vt:lpstr>
      <vt:lpstr>هیمنولپیس نانا-تخم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</dc:creator>
  <cp:lastModifiedBy>dr</cp:lastModifiedBy>
  <cp:revision>17</cp:revision>
  <dcterms:created xsi:type="dcterms:W3CDTF">2013-10-21T14:13:47Z</dcterms:created>
  <dcterms:modified xsi:type="dcterms:W3CDTF">2013-10-21T17:54:06Z</dcterms:modified>
</cp:coreProperties>
</file>